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9"/>
  </p:notesMasterIdLst>
  <p:sldIdLst>
    <p:sldId id="272" r:id="rId2"/>
    <p:sldId id="270" r:id="rId3"/>
    <p:sldId id="271" r:id="rId4"/>
    <p:sldId id="256" r:id="rId5"/>
    <p:sldId id="257" r:id="rId6"/>
    <p:sldId id="259" r:id="rId7"/>
    <p:sldId id="260" r:id="rId8"/>
    <p:sldId id="273" r:id="rId9"/>
    <p:sldId id="261" r:id="rId10"/>
    <p:sldId id="262" r:id="rId11"/>
    <p:sldId id="263" r:id="rId12"/>
    <p:sldId id="266" r:id="rId13"/>
    <p:sldId id="267" r:id="rId14"/>
    <p:sldId id="268" r:id="rId15"/>
    <p:sldId id="269" r:id="rId16"/>
    <p:sldId id="264" r:id="rId17"/>
    <p:sldId id="265" r:id="rId18"/>
  </p:sldIdLst>
  <p:sldSz cx="14630400" cy="8229600"/>
  <p:notesSz cx="8229600" cy="14630400"/>
  <p:embeddedFontLs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Poppins Bold" panose="020B0604020202020204" charset="0"/>
      <p:regular r:id="rId24"/>
      <p:bold r:id="rId25"/>
    </p:embeddedFont>
    <p:embeddedFont>
      <p:font typeface="Prata" panose="020B0604020202020204" charset="0"/>
      <p:regular r:id="rId26"/>
    </p:embeddedFont>
    <p:embeddedFont>
      <p:font typeface="Raleway" pitchFamily="2" charset="0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608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731521"/>
            <a:ext cx="10411466" cy="3840480"/>
          </a:xfrm>
        </p:spPr>
        <p:txBody>
          <a:bodyPr anchor="b">
            <a:normAutofit/>
          </a:bodyPr>
          <a:lstStyle>
            <a:lvl1pPr algn="ctr">
              <a:defRPr sz="576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0"/>
            <a:ext cx="10411466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6370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5679438"/>
            <a:ext cx="118872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5534" y="1118535"/>
            <a:ext cx="9871133" cy="3797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6" y="6359524"/>
            <a:ext cx="11887200" cy="592454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571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749039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430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8475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3970297"/>
            <a:ext cx="11887200" cy="176256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2857"/>
            <a:ext cx="11887201" cy="103248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0633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663440"/>
            <a:ext cx="11887200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0240"/>
            <a:ext cx="11887200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627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206240"/>
            <a:ext cx="1188720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346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6406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4278" y="731520"/>
            <a:ext cx="2652617" cy="62179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4" y="731520"/>
            <a:ext cx="9052560" cy="621792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51172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708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04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81386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175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0723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6818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4870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8078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060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1350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09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216" y="3970297"/>
            <a:ext cx="10424160" cy="1762560"/>
          </a:xfrm>
        </p:spPr>
        <p:txBody>
          <a:bodyPr anchor="b"/>
          <a:lstStyle>
            <a:lvl1pPr algn="r">
              <a:defRPr sz="48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1214" y="5732857"/>
            <a:ext cx="10424161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181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4" y="3200400"/>
            <a:ext cx="5852160" cy="3749041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4734" y="3200400"/>
            <a:ext cx="5852160" cy="3749040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455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5137" y="3190240"/>
            <a:ext cx="5506717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4" y="3891915"/>
            <a:ext cx="5852160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31760" y="3200400"/>
            <a:ext cx="552513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4735" y="3891915"/>
            <a:ext cx="5852161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4067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8000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9780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4258945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575" y="731521"/>
            <a:ext cx="7132321" cy="621792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4258945" cy="2194560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5199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6400801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20480" y="-21946"/>
            <a:ext cx="3931919" cy="8284464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6400801" cy="2194560"/>
          </a:xfrm>
        </p:spPr>
        <p:txBody>
          <a:bodyPr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9054" y="7059931"/>
            <a:ext cx="1097280" cy="438150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69694" y="7059931"/>
            <a:ext cx="612648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891135" y="7059931"/>
            <a:ext cx="387080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201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3200400"/>
            <a:ext cx="11887198" cy="3749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05134" y="705993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5" y="7059931"/>
            <a:ext cx="661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72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384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92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71463" y="3339225"/>
            <a:ext cx="14284742" cy="2877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MX" sz="4450" dirty="0">
                <a:solidFill>
                  <a:srgbClr val="F2E782"/>
                </a:solidFill>
                <a:latin typeface="Prata" pitchFamily="34" charset="0"/>
                <a:sym typeface="Poppins Bold"/>
              </a:rPr>
              <a:t>Innovación en la Búsqueda de Empleo: Un Análisis Estratégico</a:t>
            </a:r>
          </a:p>
          <a:p>
            <a:pPr algn="ctr">
              <a:lnSpc>
                <a:spcPts val="12850"/>
              </a:lnSpc>
            </a:pPr>
            <a:endParaRPr lang="es-MX" sz="9160" b="1" dirty="0">
              <a:solidFill>
                <a:srgbClr val="013362"/>
              </a:solidFill>
              <a:latin typeface="Poppins Bold"/>
              <a:ea typeface="Poppins Bold"/>
              <a:cs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811146" y="1826521"/>
            <a:ext cx="9229664" cy="150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50"/>
              </a:lnSpc>
            </a:pPr>
            <a:r>
              <a:rPr lang="es-MX" sz="916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Grupo 3</a:t>
            </a:r>
            <a:endParaRPr lang="es-MX" sz="9178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87108" y="1129291"/>
            <a:ext cx="10070091" cy="982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35"/>
              </a:lnSpc>
            </a:pPr>
            <a:r>
              <a:rPr lang="es-MX" sz="4320" b="1" i="1" dirty="0">
                <a:solidFill>
                  <a:srgbClr val="FFFFFF"/>
                </a:solidFill>
                <a:latin typeface="Times New Roman"/>
                <a:ea typeface="Poppins Bold"/>
                <a:cs typeface="Poppins Bold"/>
                <a:sym typeface="Poppins Bold"/>
              </a:rPr>
              <a:t>Universidad de las fuerzas armadas "ESPE"</a:t>
            </a:r>
            <a:endParaRPr lang="es-MX" sz="4320" b="1" i="1" dirty="0">
              <a:solidFill>
                <a:srgbClr val="FFFFFF"/>
              </a:solidFill>
              <a:latin typeface="Times New Roman"/>
              <a:ea typeface="Poppins Bold"/>
              <a:cs typeface="Poppi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2614" y="5147599"/>
            <a:ext cx="11554248" cy="236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MX" sz="2560" b="1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Proyecto desarrollado por: </a:t>
            </a:r>
            <a:r>
              <a:rPr lang="es-MX" sz="2560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Klever Jami, Benavides Xavier, Gabriel </a:t>
            </a:r>
            <a:r>
              <a:rPr lang="es-MX" sz="2560" dirty="0" err="1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Suasnavas</a:t>
            </a:r>
            <a:r>
              <a:rPr lang="es-MX" sz="2560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, </a:t>
            </a:r>
            <a:r>
              <a:rPr lang="es-MX" sz="2560" dirty="0" err="1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Ivan</a:t>
            </a:r>
            <a:r>
              <a:rPr lang="es-MX" sz="2560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 </a:t>
            </a:r>
            <a:r>
              <a:rPr lang="es-MX" sz="2560" dirty="0" err="1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Yacelga</a:t>
            </a:r>
            <a:endParaRPr lang="es-MX" sz="2560" dirty="0">
              <a:solidFill>
                <a:srgbClr val="FFFFFF"/>
              </a:solidFill>
              <a:ea typeface="Calibri"/>
              <a:cs typeface="Calibri"/>
            </a:endParaRPr>
          </a:p>
          <a:p>
            <a:pPr algn="ctr"/>
            <a:endParaRPr lang="es-MX" sz="2560" dirty="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s-MX" sz="2560" b="1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Curso:</a:t>
            </a:r>
            <a:r>
              <a:rPr lang="es-MX" sz="2560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 Fundamentos de Ingeniería de Software</a:t>
            </a:r>
            <a:endParaRPr lang="es-MX" sz="2560" dirty="0">
              <a:ea typeface="Calibri"/>
              <a:cs typeface="Calibri"/>
            </a:endParaRPr>
          </a:p>
          <a:p>
            <a:pPr algn="ctr"/>
            <a:endParaRPr lang="es-MX" sz="2560" b="1" dirty="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s-MX" sz="2560" b="1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Fecha: </a:t>
            </a:r>
            <a:r>
              <a:rPr lang="es-MX" sz="2560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03/12/2024</a:t>
            </a:r>
            <a:endParaRPr lang="es-MX" sz="2560" dirty="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770" y="740331"/>
            <a:ext cx="7795260" cy="1204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Resultados Esperados: Hacia un Prototipo Funcional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38305" y="2233493"/>
            <a:ext cx="22860" cy="5255657"/>
          </a:xfrm>
          <a:prstGeom prst="roundRect">
            <a:avLst>
              <a:gd name="adj" fmla="val 12643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5" name="Shape 2"/>
          <p:cNvSpPr/>
          <p:nvPr/>
        </p:nvSpPr>
        <p:spPr>
          <a:xfrm>
            <a:off x="6643628" y="2655451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6" name="Shape 3"/>
          <p:cNvSpPr/>
          <p:nvPr/>
        </p:nvSpPr>
        <p:spPr>
          <a:xfrm>
            <a:off x="6232981" y="2450187"/>
            <a:ext cx="433507" cy="43350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7" name="Text 4"/>
          <p:cNvSpPr/>
          <p:nvPr/>
        </p:nvSpPr>
        <p:spPr>
          <a:xfrm>
            <a:off x="6399907" y="2522458"/>
            <a:ext cx="9965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509391" y="242613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Prototipo Funcional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09391" y="2842617"/>
            <a:ext cx="6446639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 espera que al final del proyecto se tenga una aplicación funcional que permita a los estudiantes registrar sus datos y buscar empleos básicos.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643628" y="4574262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11" name="Shape 8"/>
          <p:cNvSpPr/>
          <p:nvPr/>
        </p:nvSpPr>
        <p:spPr>
          <a:xfrm>
            <a:off x="6232981" y="4368998"/>
            <a:ext cx="433507" cy="43350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12" name="Text 9"/>
          <p:cNvSpPr/>
          <p:nvPr/>
        </p:nvSpPr>
        <p:spPr>
          <a:xfrm>
            <a:off x="6361093" y="4441269"/>
            <a:ext cx="17716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509391" y="4344948"/>
            <a:ext cx="243161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Aprendizaje Práctico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509391" y="4761428"/>
            <a:ext cx="644663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equipo aprenderá cómo desarrollar una aplicación web desde cero, utilizando C para la lógica de backend y HTML/CSS para el frontend.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643628" y="6184940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16" name="Shape 13"/>
          <p:cNvSpPr/>
          <p:nvPr/>
        </p:nvSpPr>
        <p:spPr>
          <a:xfrm>
            <a:off x="6232981" y="5979676"/>
            <a:ext cx="433507" cy="43350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17" name="Text 14"/>
          <p:cNvSpPr/>
          <p:nvPr/>
        </p:nvSpPr>
        <p:spPr>
          <a:xfrm>
            <a:off x="6360140" y="6051947"/>
            <a:ext cx="179189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509391" y="5955625"/>
            <a:ext cx="280189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Satisfacción del Usuario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509391" y="6372106"/>
            <a:ext cx="6446639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estudiantes deberán poder ver ofertas de empleo y crear un perfil básico en la plataforma, lo que les permitirá comenzar su proceso de búsqueda de empleo de manera sencilla.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11969353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Viabilidad: Recursos Humanos y Tecnológicos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655" y="1705570"/>
            <a:ext cx="2163842" cy="19408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9784" y="2717959"/>
            <a:ext cx="93464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095381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Tutor Empresarial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35072" y="2563654"/>
            <a:ext cx="8320683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Aporta experiencia y conocimiento en el ámbito laboral para garantizar que la aplicación cumpla con las necesidades del mercado.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658195"/>
            <a:ext cx="8645723" cy="15240"/>
          </a:xfrm>
          <a:prstGeom prst="roundRect">
            <a:avLst>
              <a:gd name="adj" fmla="val 21318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734" y="3700463"/>
            <a:ext cx="4327684" cy="19408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3589" y="4454247"/>
            <a:ext cx="165973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090273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Tutor Académico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16993" y="4558546"/>
            <a:ext cx="723876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Guía en las partes técnicas y conceptuales, asegurando que la aplicación sea útil y llegue a los jóvenes recién titulados.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653088"/>
            <a:ext cx="7563803" cy="15240"/>
          </a:xfrm>
          <a:prstGeom prst="roundRect">
            <a:avLst>
              <a:gd name="adj" fmla="val 21318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13" y="5695355"/>
            <a:ext cx="6491526" cy="19408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2637" y="6449139"/>
            <a:ext cx="167878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91192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Estudiantes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498913" y="6380202"/>
            <a:ext cx="6156841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parte fundamental en la creación de la aplicación, con estudiantes de distintas áreas, como desarrollo software, diseño gráfico y análisis de datos.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03639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71170" y="11061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Fortalezas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4171170" y="2155139"/>
            <a:ext cx="3664863" cy="4452138"/>
          </a:xfrm>
          <a:prstGeom prst="roundRect">
            <a:avLst>
              <a:gd name="adj" fmla="val 92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5" name="Text 2"/>
          <p:cNvSpPr/>
          <p:nvPr/>
        </p:nvSpPr>
        <p:spPr>
          <a:xfrm>
            <a:off x="4397984" y="23819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Demanda creciente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4397984" y="2872371"/>
            <a:ext cx="3211235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Una demanda creciente de empleo para recién egresados los cuales enfrentan desafíos significativos para encontrar trabajo, lo que genera una necesidad real de soluciones eficaces, como la aplicación.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8703564" y="2097912"/>
            <a:ext cx="3664864" cy="4452138"/>
          </a:xfrm>
          <a:prstGeom prst="roundRect">
            <a:avLst>
              <a:gd name="adj" fmla="val 92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8" name="Text 5"/>
          <p:cNvSpPr/>
          <p:nvPr/>
        </p:nvSpPr>
        <p:spPr>
          <a:xfrm>
            <a:off x="9012332" y="2433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Vision potencial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9012332" y="2924079"/>
            <a:ext cx="32112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Vision potencial para asociaciones estratégicas con universidades, empresas o plataformas de empleo para aumentar su alcance y credibilidad.</a:t>
            </a:r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1733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94360" y="15051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Oportunidades</a:t>
            </a:r>
            <a:endParaRPr lang="en-US" sz="5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60" y="255406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394360" y="3347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Mercado digital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4394360" y="3838277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Aprovechar el crecimiento del mercado digital y las plataformas móviles para conectar a recién graduados con oportunidades laborales adecuadas.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2591" y="255406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42591" y="3347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Integraciones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8342591" y="3838277"/>
            <a:ext cx="360818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Integrar herramientas como LinkedIn API y Google Maps API, además de establecer alianzas con empresas para incrementar la oferta de vacantes y funcionalidades.</a:t>
            </a:r>
            <a:endParaRPr 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12258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569" y="2583776"/>
            <a:ext cx="5325428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5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Debilidades</a:t>
            </a:r>
            <a:endParaRPr lang="en-US" sz="5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69" y="3568899"/>
            <a:ext cx="1065014" cy="17041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0028" y="3781902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Personalización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2130028" y="4242435"/>
            <a:ext cx="1175480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Una posible falta de personalización debido a la adaptacion inadecuadaa las diversas áreas de estudio o especialidades profesionales, podría no ser atractiva para todos los egresados.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69" y="5703927"/>
            <a:ext cx="1065014" cy="17041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0028" y="5916930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Presupuesto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2130028" y="6377464"/>
            <a:ext cx="1175480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Dado que el negocio estaria en sus primeras fases, podría haber limitaciones en cuanto a presupuesto para marketing, desarrollo de la aplicación o expansión.</a:t>
            </a:r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768" y="565428"/>
            <a:ext cx="4420195" cy="552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Amenazas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811" y="2252871"/>
            <a:ext cx="2209800" cy="13017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589492" y="2895689"/>
            <a:ext cx="76319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4909419" y="2765554"/>
            <a:ext cx="1415177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Competencia</a:t>
            </a:r>
            <a:endParaRPr lang="en-US" sz="2400" dirty="0"/>
          </a:p>
        </p:txBody>
      </p:sp>
      <p:sp>
        <p:nvSpPr>
          <p:cNvPr id="7" name="Shape 3"/>
          <p:cNvSpPr/>
          <p:nvPr/>
        </p:nvSpPr>
        <p:spPr>
          <a:xfrm>
            <a:off x="4776784" y="3567083"/>
            <a:ext cx="8851463" cy="11430"/>
          </a:xfrm>
          <a:prstGeom prst="roundRect">
            <a:avLst>
              <a:gd name="adj" fmla="val 232035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 sz="280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911" y="3598753"/>
            <a:ext cx="4419600" cy="130171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559846" y="4072860"/>
            <a:ext cx="13549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6014319" y="3775561"/>
            <a:ext cx="221003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Consolidación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6014319" y="4157871"/>
            <a:ext cx="7481292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Competencia directa con plataformas consolidadas como LinkedIn o Glassdoor, que ya cuentan con usuarios y funcionalidades avanzadas.</a:t>
            </a:r>
            <a:endParaRPr lang="en-US" dirty="0"/>
          </a:p>
        </p:txBody>
      </p:sp>
      <p:sp>
        <p:nvSpPr>
          <p:cNvPr id="12" name="Shape 7"/>
          <p:cNvSpPr/>
          <p:nvPr/>
        </p:nvSpPr>
        <p:spPr>
          <a:xfrm>
            <a:off x="5881684" y="4912965"/>
            <a:ext cx="7746563" cy="11430"/>
          </a:xfrm>
          <a:prstGeom prst="roundRect">
            <a:avLst>
              <a:gd name="adj" fmla="val 232035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 sz="280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11" y="4944636"/>
            <a:ext cx="6629400" cy="13017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559131" y="5418743"/>
            <a:ext cx="137041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7119219" y="5121444"/>
            <a:ext cx="221003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Fondos</a:t>
            </a:r>
            <a:endParaRPr lang="en-US" sz="2400" dirty="0"/>
          </a:p>
        </p:txBody>
      </p:sp>
      <p:sp>
        <p:nvSpPr>
          <p:cNvPr id="16" name="Text 10"/>
          <p:cNvSpPr/>
          <p:nvPr/>
        </p:nvSpPr>
        <p:spPr>
          <a:xfrm>
            <a:off x="7119219" y="5503753"/>
            <a:ext cx="6376392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 el proyecto no logra asegurar fondos adicionales, las mejoras y el mantenimiento podrían verse comprometidos.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4109"/>
            <a:ext cx="9295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Conclusiones y Recomendaciones</a:t>
            </a:r>
            <a:endParaRPr lang="en-US" sz="5400" dirty="0"/>
          </a:p>
        </p:txBody>
      </p:sp>
      <p:sp>
        <p:nvSpPr>
          <p:cNvPr id="4" name="Text 2"/>
          <p:cNvSpPr/>
          <p:nvPr/>
        </p:nvSpPr>
        <p:spPr>
          <a:xfrm>
            <a:off x="1020604" y="3396139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859782" y="2880412"/>
            <a:ext cx="3475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Conclusión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1859782" y="3370831"/>
            <a:ext cx="114366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creación de una aplicación para ayudar a los recién graduados universitarios a encontrar empleo ofrece una solución práctica y eficiente ante los retos del mercado laboral.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 sz="2800"/>
          </a:p>
        </p:txBody>
      </p:sp>
      <p:sp>
        <p:nvSpPr>
          <p:cNvPr id="9" name="Text 7"/>
          <p:cNvSpPr/>
          <p:nvPr/>
        </p:nvSpPr>
        <p:spPr>
          <a:xfrm>
            <a:off x="1020604" y="5542240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1859782" y="5187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Recomendaciones</a:t>
            </a:r>
            <a:endParaRPr lang="en-US" sz="3200" dirty="0"/>
          </a:p>
        </p:txBody>
      </p:sp>
      <p:sp>
        <p:nvSpPr>
          <p:cNvPr id="11" name="Text 9"/>
          <p:cNvSpPr/>
          <p:nvPr/>
        </p:nvSpPr>
        <p:spPr>
          <a:xfrm>
            <a:off x="1859782" y="5768994"/>
            <a:ext cx="1126290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Realizar encuestas periódicas y reuniones de comentarios después de las pruebas para detectar cualquier mejora necesaria en el diseño y el rendimiento de la aplicación.</a:t>
            </a:r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967" y="390525"/>
            <a:ext cx="11119485" cy="443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Planificación para el Cronograma: Hacia un Lanzamiento Exitoso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496967" y="1118235"/>
            <a:ext cx="13636466" cy="6724174"/>
          </a:xfrm>
          <a:prstGeom prst="roundRect">
            <a:avLst>
              <a:gd name="adj" fmla="val 31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4" name="Shape 2"/>
          <p:cNvSpPr/>
          <p:nvPr/>
        </p:nvSpPr>
        <p:spPr>
          <a:xfrm>
            <a:off x="504587" y="1125855"/>
            <a:ext cx="13619798" cy="4126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648176" y="1218605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Fase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191363" y="1218605"/>
            <a:ext cx="424791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Actividades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9730740" y="1218605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Descripción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504587" y="1538526"/>
            <a:ext cx="13619798" cy="10941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9" name="Text 7"/>
          <p:cNvSpPr/>
          <p:nvPr/>
        </p:nvSpPr>
        <p:spPr>
          <a:xfrm>
            <a:off x="648176" y="1631275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1. Investigación y Análisis Previo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5191363" y="1631275"/>
            <a:ext cx="4247912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Entrevistas con graduados recientes
- Encuestas y Focus Groups
- Análisis de Competencia
- Revisión de tendencias laborales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9730740" y="1631275"/>
            <a:ext cx="425172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Objetivo: Entender las necesidades de los usuarios y las tendencias del mercado laboral para diseñar una app útil y efectiva.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504587" y="2632710"/>
            <a:ext cx="13619798" cy="6398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3" name="Text 11"/>
          <p:cNvSpPr/>
          <p:nvPr/>
        </p:nvSpPr>
        <p:spPr>
          <a:xfrm>
            <a:off x="648176" y="2725460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 Definición de Requisitos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5191363" y="2725460"/>
            <a:ext cx="4247912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Especificar los requisitos funcionales
- Requisitos no funcionales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9730740" y="2725460"/>
            <a:ext cx="4251722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Objetivo: Definir las funcionalidades clave y especificar las necesidades técnicas (rendimiento, seguridad, etc.).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504587" y="3272552"/>
            <a:ext cx="13619798" cy="10941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7" name="Text 15"/>
          <p:cNvSpPr/>
          <p:nvPr/>
        </p:nvSpPr>
        <p:spPr>
          <a:xfrm>
            <a:off x="648176" y="3365302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 Diseño de la Experiencia (UX/UI)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5191363" y="3365302"/>
            <a:ext cx="4247912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Crear wireframes
- Desarrollar prototipos de baja fidelidad
- Realizar pruebas de usabilidad
- Diseño visual de la interfaz (UI)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9730740" y="3365302"/>
            <a:ext cx="4251722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Objetivo: Garantizar que la app sea fácil de usar, intuitiva y atractiva. Validar la experiencia de usuario mediante pruebas.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504587" y="4366736"/>
            <a:ext cx="13619798" cy="8670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1" name="Text 19"/>
          <p:cNvSpPr/>
          <p:nvPr/>
        </p:nvSpPr>
        <p:spPr>
          <a:xfrm>
            <a:off x="648176" y="4459486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4. Desarrollo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5191363" y="4459486"/>
            <a:ext cx="424791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Implementación del frontend y backend
- Desarrollo de funcionalidades principales
- Integración de notificaciones y alertas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9730740" y="4459486"/>
            <a:ext cx="425172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Objetivo: Crear la estructura técnica de la app, integrando todos los componentes necesarios (registro de usuarios, sistema de búsqueda de empleo, etc.).</a:t>
            </a:r>
            <a:endParaRPr lang="en-US" sz="1100" dirty="0"/>
          </a:p>
        </p:txBody>
      </p:sp>
      <p:sp>
        <p:nvSpPr>
          <p:cNvPr id="24" name="Shape 22"/>
          <p:cNvSpPr/>
          <p:nvPr/>
        </p:nvSpPr>
        <p:spPr>
          <a:xfrm>
            <a:off x="504587" y="5233749"/>
            <a:ext cx="13619798" cy="8670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5" name="Text 23"/>
          <p:cNvSpPr/>
          <p:nvPr/>
        </p:nvSpPr>
        <p:spPr>
          <a:xfrm>
            <a:off x="648176" y="5326499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5. Pruebas y Calidad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5191363" y="5326499"/>
            <a:ext cx="424791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Pruebas unitarias y de integración
- Pruebas de usabilidad con usuarios reales
- Pruebas de rendimiento y seguridad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9730740" y="5326499"/>
            <a:ext cx="4251722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Objetivo: Asegurarse de que la app funcione correctamente, sea segura, y brinde una buena experiencia al usuario.</a:t>
            </a:r>
            <a:endParaRPr lang="en-US" sz="1100" dirty="0"/>
          </a:p>
        </p:txBody>
      </p:sp>
      <p:sp>
        <p:nvSpPr>
          <p:cNvPr id="28" name="Shape 26"/>
          <p:cNvSpPr/>
          <p:nvPr/>
        </p:nvSpPr>
        <p:spPr>
          <a:xfrm>
            <a:off x="504587" y="6100763"/>
            <a:ext cx="13619798" cy="6398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9" name="Text 27"/>
          <p:cNvSpPr/>
          <p:nvPr/>
        </p:nvSpPr>
        <p:spPr>
          <a:xfrm>
            <a:off x="648176" y="6193512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6. Lanzamiento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5191363" y="6193512"/>
            <a:ext cx="4247912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Publicación en Google Play y App Store
- Campaña de marketing para dar a conocer la app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9730740" y="6193512"/>
            <a:ext cx="4251722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Objetivo: Hacer llegar la app a los usuarios finales, proporcionarles una guía inicial para maximizar la adopción.</a:t>
            </a:r>
            <a:endParaRPr lang="en-US" sz="1100" dirty="0"/>
          </a:p>
        </p:txBody>
      </p:sp>
      <p:sp>
        <p:nvSpPr>
          <p:cNvPr id="32" name="Shape 30"/>
          <p:cNvSpPr/>
          <p:nvPr/>
        </p:nvSpPr>
        <p:spPr>
          <a:xfrm>
            <a:off x="504587" y="6740604"/>
            <a:ext cx="13619798" cy="10941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3" name="Text 31"/>
          <p:cNvSpPr/>
          <p:nvPr/>
        </p:nvSpPr>
        <p:spPr>
          <a:xfrm>
            <a:off x="648176" y="6833354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7. Mantenimiento y Actualizaciones</a:t>
            </a:r>
            <a:endParaRPr lang="en-US" sz="1100" dirty="0"/>
          </a:p>
        </p:txBody>
      </p:sp>
      <p:sp>
        <p:nvSpPr>
          <p:cNvPr id="34" name="Text 32"/>
          <p:cNvSpPr/>
          <p:nvPr/>
        </p:nvSpPr>
        <p:spPr>
          <a:xfrm>
            <a:off x="5191363" y="6833354"/>
            <a:ext cx="4247912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Revisión y resolución de errores
- Incorporación de nuevos requisitos o funcionalidades según feedback
- Actualizaciones periódicas</a:t>
            </a:r>
            <a:endParaRPr lang="en-US" sz="1100" dirty="0"/>
          </a:p>
        </p:txBody>
      </p:sp>
      <p:sp>
        <p:nvSpPr>
          <p:cNvPr id="35" name="Text 33"/>
          <p:cNvSpPr/>
          <p:nvPr/>
        </p:nvSpPr>
        <p:spPr>
          <a:xfrm>
            <a:off x="9730740" y="6833354"/>
            <a:ext cx="425172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Objetivo: Mantener la aplicación funcionando sin problemas y mejorarla constantemente con base en la retroalimentación de los usuarios.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9436" y="15439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s-MX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Objetivos</a:t>
            </a:r>
            <a:endParaRPr lang="es-MX" sz="4450" dirty="0"/>
          </a:p>
        </p:txBody>
      </p:sp>
      <p:sp>
        <p:nvSpPr>
          <p:cNvPr id="4" name="Shape 1"/>
          <p:cNvSpPr/>
          <p:nvPr/>
        </p:nvSpPr>
        <p:spPr>
          <a:xfrm>
            <a:off x="920790" y="2473401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 dirty="0"/>
          </a:p>
        </p:txBody>
      </p:sp>
      <p:sp>
        <p:nvSpPr>
          <p:cNvPr id="5" name="Text 2"/>
          <p:cNvSpPr/>
          <p:nvPr/>
        </p:nvSpPr>
        <p:spPr>
          <a:xfrm>
            <a:off x="1696837" y="38651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s-MX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Objetivos Específicos</a:t>
            </a:r>
            <a:endParaRPr lang="es-MX" sz="2200" dirty="0"/>
          </a:p>
        </p:txBody>
      </p:sp>
      <p:sp>
        <p:nvSpPr>
          <p:cNvPr id="6" name="Text 3"/>
          <p:cNvSpPr/>
          <p:nvPr/>
        </p:nvSpPr>
        <p:spPr>
          <a:xfrm>
            <a:off x="1544439" y="3048414"/>
            <a:ext cx="124191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MX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Crear una app que facilite el acceso al empleo para recién graduados.</a:t>
            </a:r>
            <a:endParaRPr lang="es-MX" sz="1750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03B9D3F5-9BC7-6425-24C9-5A581669D838}"/>
              </a:ext>
            </a:extLst>
          </p:cNvPr>
          <p:cNvSpPr/>
          <p:nvPr/>
        </p:nvSpPr>
        <p:spPr>
          <a:xfrm>
            <a:off x="920788" y="385369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969DFB55-DA52-D5CB-B684-4EA37E15031D}"/>
              </a:ext>
            </a:extLst>
          </p:cNvPr>
          <p:cNvSpPr/>
          <p:nvPr/>
        </p:nvSpPr>
        <p:spPr>
          <a:xfrm>
            <a:off x="1696839" y="26258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s-MX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Objetivo general</a:t>
            </a:r>
            <a:endParaRPr lang="es-MX" sz="22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07733BF6-8B4F-D8A5-8032-BB1E0F308CC9}"/>
              </a:ext>
            </a:extLst>
          </p:cNvPr>
          <p:cNvSpPr/>
          <p:nvPr/>
        </p:nvSpPr>
        <p:spPr>
          <a:xfrm>
            <a:off x="1544436" y="4357559"/>
            <a:ext cx="124191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MX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Analizar los desafíos que enfrentan los Jóvenes al buscar empleo.</a:t>
            </a:r>
            <a:endParaRPr lang="es-MX" sz="175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95136CA7-0CCB-D384-E0E6-412F77E9FAAA}"/>
              </a:ext>
            </a:extLst>
          </p:cNvPr>
          <p:cNvSpPr/>
          <p:nvPr/>
        </p:nvSpPr>
        <p:spPr>
          <a:xfrm>
            <a:off x="1544437" y="5083380"/>
            <a:ext cx="7434463" cy="904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MX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Diseñar funciones clave: búsqueda de empleo, creación de </a:t>
            </a:r>
            <a:r>
              <a:rPr lang="es-MX" sz="175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CVs</a:t>
            </a:r>
            <a:r>
              <a:rPr lang="es-MX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</a:t>
            </a:r>
          </a:p>
          <a:p>
            <a:pPr>
              <a:lnSpc>
                <a:spcPts val="2850"/>
              </a:lnSpc>
            </a:pPr>
            <a:r>
              <a:rPr lang="es-MX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 herramientas interactivas.​
</a:t>
            </a:r>
            <a:endParaRPr lang="es-MX" sz="17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83EE9778-CD2D-EF6B-E963-64208C755D13}"/>
              </a:ext>
            </a:extLst>
          </p:cNvPr>
          <p:cNvSpPr/>
          <p:nvPr/>
        </p:nvSpPr>
        <p:spPr>
          <a:xfrm>
            <a:off x="1544435" y="6171301"/>
            <a:ext cx="124191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MX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Probar la app mediante pilotos para asegurar su funcionalidad y usabilidad.
</a:t>
            </a:r>
            <a:endParaRPr lang="es-MX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28" y="1695396"/>
            <a:ext cx="4000500" cy="4981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16144" y="1801702"/>
            <a:ext cx="67277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Introducción al Proyecto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2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Problema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793790" y="44933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recién graduados enfrentan barreras significativas al buscar empleo.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599521" y="3912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Solución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7599521" y="449330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Desarrollo de una app móvil que facilita la conexión entre graduados y empleadores, con soporte adicional como redacción de CVs y simuladores de entrevistas.</a:t>
            </a:r>
            <a:endParaRPr 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s-MX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Oportunidades Laborales: Una Aplicación para Graduados</a:t>
            </a:r>
            <a:endParaRPr lang="es-MX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MX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Este proyecto presenta una aplicación móvil </a:t>
            </a:r>
            <a:r>
              <a:rPr lang="es-MX" sz="24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idiseñada</a:t>
            </a:r>
            <a:r>
              <a:rPr lang="es-MX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para ayudar a los graduados universitarios recientes a navegar el complejo proceso de búsqueda de empleo.</a:t>
            </a:r>
            <a:endParaRPr lang="es-MX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24139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El Problema: Un Mercado Laboral Desafiante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4704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Desafíos para Graduados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graduados universitarios enfrentan dificultades al buscar trabajo. La falta de experiencia, el mercado laboral competitivo y la complejidad de los procesos de solicitud generan estrés y frustración.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46773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 Solución: Una Aplicación Móvil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Este proyecto propone una solución tecnológica: una aplicación móvil que empodera a los recién graduados, facilitando su acceso a oportunidades laborales y optimizando su inserción en el mercado laboral.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68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Alcance: Funcionalidades Básicas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84596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2"/>
          <p:cNvSpPr/>
          <p:nvPr/>
        </p:nvSpPr>
        <p:spPr>
          <a:xfrm>
            <a:off x="1020604" y="2711410"/>
            <a:ext cx="32063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Registro de Estudiantes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01829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usuarios podrán crear su perfil con información básica como nombre, carrera, experiencia y habilidades.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84596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8" name="Text 5"/>
          <p:cNvSpPr/>
          <p:nvPr/>
        </p:nvSpPr>
        <p:spPr>
          <a:xfrm>
            <a:off x="4912281" y="2711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Lista de Empleo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201829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 mostrará una lista básica de ofertas de trabajo, y los estudiantes podrán ver la descripción de cada vacante.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706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1" name="Text 8"/>
          <p:cNvSpPr/>
          <p:nvPr/>
        </p:nvSpPr>
        <p:spPr>
          <a:xfrm>
            <a:off x="10206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Búsqueda Simple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24299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estudiantes podrán buscar ofertas de empleo por palabras clave relacionadas con su carrera.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10706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4" name="Text 11"/>
          <p:cNvSpPr/>
          <p:nvPr/>
        </p:nvSpPr>
        <p:spPr>
          <a:xfrm>
            <a:off x="4912281" y="5333881"/>
            <a:ext cx="3053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Notificaciones Básicas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8242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estudiantes podrán ver en la plataforma las últimas ofertas que se han publicado.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Marco Teórico: Tecnología al Servicio del Proyecto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35586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IDEs y Editores de Código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 Studio Code o IntelliJ IDEA, con una gran variedad de lenguajes de programación, son ideales para el desarrollo.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Frameworks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Flutter para compatibilidad con Android e iOS, Angular para una interfaz de usuario estructurada, entre otros.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Bases de Datos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Firebase para datos en tiempo real, MySQL para datos estructurados, o MongoDB para datos no estructurados.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831" y="435888"/>
            <a:ext cx="4218027" cy="495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Metodología (5W+2H)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31" y="1248370"/>
            <a:ext cx="3201829" cy="19788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4831" y="3425309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¿Qué?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54831" y="3768090"/>
            <a:ext cx="320182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Crear una app básica con registro de usuarios y búsqueda de empleo.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428" y="1248370"/>
            <a:ext cx="3201829" cy="19788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94428" y="3425309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¿Por qué?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3994428" y="3768090"/>
            <a:ext cx="320182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Ayudar a los estudiantes sin experiencia a acceder a ofertas laborales adecuadas.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24" y="1248370"/>
            <a:ext cx="3201829" cy="197881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34024" y="3425309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¿Dónde?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7434024" y="3768090"/>
            <a:ext cx="320182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Aplicación web accesible desde cualquier navegador.</a:t>
            </a:r>
            <a:endParaRPr lang="en-US" sz="1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3621" y="1248370"/>
            <a:ext cx="3201948" cy="19789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73621" y="3425428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¿Cuándo?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10873621" y="3768209"/>
            <a:ext cx="3201948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Primer prototipo funcional en 3-4 meses.</a:t>
            </a:r>
            <a:endParaRPr lang="en-US" sz="12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831" y="4751070"/>
            <a:ext cx="3201829" cy="197881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54831" y="6928009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¿Quién?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554831" y="7270790"/>
            <a:ext cx="3201829" cy="761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Estudiantes recién graduados, equipo de desarrollo de estudiantes de ingeniería en software.</a:t>
            </a:r>
            <a:endParaRPr lang="en-US" sz="12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4428" y="4751070"/>
            <a:ext cx="3201829" cy="197881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994428" y="6928009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¿Cómo?</a:t>
            </a:r>
            <a:endParaRPr lang="en-US" sz="1550" dirty="0"/>
          </a:p>
        </p:txBody>
      </p:sp>
      <p:sp>
        <p:nvSpPr>
          <p:cNvPr id="20" name="Text 12"/>
          <p:cNvSpPr/>
          <p:nvPr/>
        </p:nvSpPr>
        <p:spPr>
          <a:xfrm>
            <a:off x="3994428" y="7270790"/>
            <a:ext cx="320182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Usando herramientas simples como C, HTML y CSS.</a:t>
            </a:r>
            <a:endParaRPr lang="en-US" sz="12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4024" y="4751070"/>
            <a:ext cx="3201829" cy="1978819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434024" y="6928009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¿Cuánto?</a:t>
            </a:r>
            <a:endParaRPr lang="en-US" sz="1550" dirty="0"/>
          </a:p>
        </p:txBody>
      </p:sp>
      <p:sp>
        <p:nvSpPr>
          <p:cNvPr id="23" name="Text 14"/>
          <p:cNvSpPr/>
          <p:nvPr/>
        </p:nvSpPr>
        <p:spPr>
          <a:xfrm>
            <a:off x="7434024" y="7270790"/>
            <a:ext cx="320182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Proyecto de bajo costo con herramientas gratuitas y servidores locales.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12" y="494109"/>
            <a:ext cx="7887176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Ideas a Defender: Priorizando la Simplicidad y Accesibilidad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2" y="1885474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12" y="2513886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Enfoque Simple</a:t>
            </a:r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628412" y="2902029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equipo empieza con una aplicación sencilla para resolver un problema real, lo que permite aprender y avanzar paso a paso.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4015026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412" y="4643438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Aplicación Accesible</a:t>
            </a:r>
            <a:endParaRPr lang="en-US" dirty="0"/>
          </a:p>
        </p:txBody>
      </p:sp>
      <p:sp>
        <p:nvSpPr>
          <p:cNvPr id="9" name="Text 4"/>
          <p:cNvSpPr/>
          <p:nvPr/>
        </p:nvSpPr>
        <p:spPr>
          <a:xfrm>
            <a:off x="628412" y="5031581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 una interfaz básica en HTML/CSS, se logrará una aplicación fácil de usar para estudiantes que no tienen experiencia técnica.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12" y="6144578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412" y="67729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Enfoque Gradual</a:t>
            </a:r>
            <a:endParaRPr lang="en-US" dirty="0"/>
          </a:p>
        </p:txBody>
      </p:sp>
      <p:sp>
        <p:nvSpPr>
          <p:cNvPr id="12" name="Text 6"/>
          <p:cNvSpPr/>
          <p:nvPr/>
        </p:nvSpPr>
        <p:spPr>
          <a:xfrm>
            <a:off x="628412" y="7161133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aplicación empezará con las funcionalidades más simples y se podrá expandir cuando el equipo adquiera más habilidades.</a:t>
            </a:r>
            <a:endParaRPr lang="en-US" sz="16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Words>1406</Words>
  <Application>Microsoft Office PowerPoint</Application>
  <PresentationFormat>Personalizado</PresentationFormat>
  <Paragraphs>158</Paragraphs>
  <Slides>17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Poppins Bold</vt:lpstr>
      <vt:lpstr>Times New Roman</vt:lpstr>
      <vt:lpstr>Raleway</vt:lpstr>
      <vt:lpstr>Prata</vt:lpstr>
      <vt:lpstr>Century Gothic</vt:lpstr>
      <vt:lpstr>Arial</vt:lpstr>
      <vt:lpstr>Calibri</vt:lpstr>
      <vt:lpstr>Malla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KLEVER DAVID JAMI JAMI</cp:lastModifiedBy>
  <cp:revision>5</cp:revision>
  <dcterms:created xsi:type="dcterms:W3CDTF">2024-12-03T03:35:45Z</dcterms:created>
  <dcterms:modified xsi:type="dcterms:W3CDTF">2024-12-03T04:59:45Z</dcterms:modified>
</cp:coreProperties>
</file>